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65" r:id="rId13"/>
    <p:sldId id="273" r:id="rId14"/>
    <p:sldId id="274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0C7911D-8927-47F3-A52E-94EF844E8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20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dobe Arabic"/>
        <a:ea typeface="Adobe Arabic"/>
        <a:cs typeface="Adobe Arabic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6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2287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d434603e8_0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d434603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00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cefdbaf3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5cefdbaf3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434603e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5d434603e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d434603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5d434603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cefdbaf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5cefdbaf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68b0aea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5c68b0ae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c68b0aea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5c68b0aea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c68b0ae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5c68b0ae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cefdbaf3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5cefdbaf3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d434603e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d434603e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d434603e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d434603e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d434603e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d434603e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434603e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d434603e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F7F7F7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3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6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6.png"  /><Relationship Id="rId4" Type="http://schemas.openxmlformats.org/officeDocument/2006/relationships/hyperlink" Target="https://youtu.be/dcW99jtWKfo" TargetMode="External" /><Relationship Id="rId5" Type="http://schemas.openxmlformats.org/officeDocument/2006/relationships/image" Target="../media/image40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41.png"  /><Relationship Id="rId8" Type="http://schemas.openxmlformats.org/officeDocument/2006/relationships/hyperlink" Target="https://github.com/patrick005/ProjectSecond/blob/observer/reference/database.md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3.pn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fffff"/>
            </a:gs>
            <a:gs pos="100000">
              <a:srgbClr val="a8a8a8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9351010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3175" y="0"/>
            <a:ext cx="9700459" cy="6858001"/>
          </a:xfrm>
          <a:custGeom>
            <a:avLst/>
            <a:gdLst/>
            <a:ahLst/>
            <a:cxnLst/>
            <a:rect l="l" t="t" r="r" b="b"/>
            <a:pathLst>
              <a:path w="9700459" h="6858001" extrusionOk="0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A8A8A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19325" y="4870872"/>
            <a:ext cx="6975000" cy="13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조장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김준형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오현준</a:t>
            </a:r>
            <a:endParaRPr lang="ko-KR" altLang="en-US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r">
              <a:spcBef>
                <a:spcPts val="0"/>
              </a:spcBef>
              <a:defRPr/>
            </a:pPr>
            <a:r>
              <a:rPr lang="ko-KR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조원 </a:t>
            </a:r>
            <a:r>
              <a:rPr lang="ko-KR" altLang="en-US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정도영</a:t>
            </a:r>
            <a:endParaRPr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0"/>
          </p:nvPr>
        </p:nvSpPr>
        <p:spPr>
          <a:xfrm>
            <a:off x="1848680" y="555413"/>
            <a:ext cx="6975000" cy="332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식물 생육 변화 사진 분석 </a:t>
            </a:r>
            <a:br>
              <a:rPr xmlns:mc="http://schemas.openxmlformats.org/markup-compatibility/2006" xmlns:hp="http://schemas.haansoft.com/office/presentation/8.0" sz="4800" b="1" i="0" u="none" strike="noStrike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</a:br>
            <a:endParaRPr sz="4800"/>
          </a:p>
        </p:txBody>
      </p:sp>
      <p:sp>
        <p:nvSpPr>
          <p:cNvPr id="38" name="Google Shape;38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PhotoResponseDto.java</a:t>
            </a:r>
            <a:endParaRPr lang="ko-KR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2818" y="1425508"/>
            <a:ext cx="5446363" cy="50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132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PhotoRepository.java</a:t>
            </a:r>
            <a:endParaRPr lang="ko-KR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1627" y="2357998"/>
            <a:ext cx="6388745" cy="25113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PhotoService.java</a:t>
            </a:r>
            <a:endParaRPr lang="ko-KR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4504" y="1617147"/>
            <a:ext cx="4034343" cy="471345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37100" y="1599399"/>
            <a:ext cx="5116871" cy="4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730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app.py</a:t>
            </a:r>
            <a:endParaRPr lang="ko-KR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445" y="1488266"/>
            <a:ext cx="5811060" cy="510611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2763" y="1623136"/>
            <a:ext cx="5667692" cy="48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9555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컴포넌트 소개</a:t>
            </a:r>
            <a:endParaRPr/>
          </a:p>
        </p:txBody>
      </p:sp>
      <p:sp>
        <p:nvSpPr>
          <p:cNvPr id="138" name="Google Shape;138;p14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1856462" y="2333100"/>
            <a:ext cx="7441172" cy="4175451"/>
            <a:chOff x="1856462" y="2333100"/>
            <a:chExt cx="7441172" cy="4175451"/>
          </a:xfrm>
        </p:grpSpPr>
        <p:pic>
          <p:nvPicPr>
            <p:cNvPr id="140" name="Google Shape;140;p14" title="structurizr-Container-001.png"/>
            <p:cNvPicPr preferRelativeResize="0"/>
            <p:nvPr/>
          </p:nvPicPr>
          <p:blipFill rotWithShape="1">
            <a:blip r:embed="rId4">
              <a:alphaModFix/>
            </a:blip>
            <a:srcRect l="6077" t="26643" r="6981" b="12469"/>
            <a:stretch/>
          </p:blipFill>
          <p:spPr>
            <a:xfrm>
              <a:off x="1856462" y="2333100"/>
              <a:ext cx="7441172" cy="417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4" title="structurizr-Container-001.png"/>
            <p:cNvPicPr preferRelativeResize="0"/>
            <p:nvPr/>
          </p:nvPicPr>
          <p:blipFill rotWithShape="1">
            <a:blip r:embed="rId4">
              <a:alphaModFix/>
            </a:blip>
            <a:srcRect l="66055" t="45883" r="27931" b="49167"/>
            <a:stretch/>
          </p:blipFill>
          <p:spPr>
            <a:xfrm>
              <a:off x="7395605" y="3327250"/>
              <a:ext cx="514575" cy="339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6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52" name="Google Shape;152;p1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53" name="Google Shape;153;p15"/>
          <p:cNvGraphicFramePr/>
          <p:nvPr/>
        </p:nvGraphicFramePr>
        <p:xfrm>
          <a:off x="5524413" y="360025"/>
          <a:ext cx="4136775" cy="1866900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413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100" b="1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ZMQ 발행</a:t>
                      </a:r>
                      <a:endParaRPr sz="1100" b="1"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6000 [클라이언트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6001 [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클라이언트]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sz="1100" strike="sngStrike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6002 [</a:t>
                      </a:r>
                      <a:r>
                        <a:rPr lang="ko-KR" sz="1100" strike="sngStrike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sz="1100" strike="sngStrike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GUI] : </a:t>
                      </a:r>
                      <a:r>
                        <a:rPr lang="ko-KR" sz="1100" strike="sngStrike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Pub&amp;Sub</a:t>
                      </a:r>
                      <a:endParaRPr sz="1100" strike="sngStrike"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6003 [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DB_manager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] :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Push&amp;Pull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4" name="Google Shape;154;p15"/>
          <p:cNvGraphicFramePr/>
          <p:nvPr/>
        </p:nvGraphicFramePr>
        <p:xfrm>
          <a:off x="1194825" y="3339925"/>
          <a:ext cx="4964550" cy="1549852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248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6000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클라이언트 -&gt; TCP-ZMQ 서버 -&gt; 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7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대기(=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0)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시작(=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1)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accept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attack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movement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5" name="Google Shape;155;p15"/>
          <p:cNvGraphicFramePr/>
          <p:nvPr/>
        </p:nvGraphicFramePr>
        <p:xfrm>
          <a:off x="6577325" y="3572500"/>
          <a:ext cx="4886500" cy="1359201"/>
        </p:xfrm>
        <a:graphic>
          <a:graphicData uri="http://schemas.openxmlformats.org/drawingml/2006/table">
            <a:tbl>
              <a:tblPr>
                <a:noFill/>
                <a:tableStyleId>{10C7911D-8927-47F3-A52E-94EF844E898F}</a:tableStyleId>
              </a:tblPr>
              <a:tblGrid>
                <a:gridCol w="24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6001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main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(중앙제어) -&gt; TCP-ZMQ 서버 -&gt; 클라이언트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7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대기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게임 시작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0)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(=</a:t>
                      </a:r>
                      <a:r>
                        <a:rPr lang="ko-KR" dirty="0" err="1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stat</a:t>
                      </a:r>
                      <a:r>
                        <a:rPr lang="ko-KR" dirty="0"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 1)</a:t>
                      </a:r>
                      <a:endParaRPr dirty="0"/>
                    </a:p>
                  </a:txBody>
                  <a:tcPr marL="64775" marR="64775" marT="17900" marB="17900">
                    <a:lnL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9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아키텍처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6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66" name="Google Shape;166;p1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">
            <a:off x="355087" y="452738"/>
            <a:ext cx="4391025" cy="5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850" y="452725"/>
            <a:ext cx="7486650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기능 시연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4499887" y="3385575"/>
            <a:ext cx="2829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 u="sng">
                <a:solidFill>
                  <a:schemeClr val="hlink"/>
                </a:solidFill>
                <a:hlinkClick r:id="rId4"/>
              </a:rPr>
              <a:t>https://youtu.be/dcW99jtWKfo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179" name="Google Shape;179;p17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17" title="다운로드.jp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525" y="2450222"/>
            <a:ext cx="3796025" cy="38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및 향후 과제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1"/>
          </p:nvPr>
        </p:nvSpPr>
        <p:spPr>
          <a:xfrm>
            <a:off x="1052550" y="2286151"/>
            <a:ext cx="9209700" cy="41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* **결론:**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ZeroMQ를 활용한 분산형 멀티플레이어 게임 시스템을 성공적으로 구축했습니다.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각 컴포넌트의 모듈화를 통해 유지보수성과 확장성을 확보했습니다.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실시간 통신 및 데이터 처리가 효율적으로 이루어짐을 확인했습니다.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* **향후 과제:**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네트워크 지연 및 패킷 손실 처리 로직 강화 (QoS)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다양한 게임 액션 및 캐릭터 추가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UI/UX 개선 및 고급 애니메이션 효과 적용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플레이어 전적 시스템 추가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/>
              <a:t>    * 더 많은 동시 접속자 수용을 위한 확장성 테스트</a:t>
            </a:r>
            <a:endParaRPr sz="2100"/>
          </a:p>
        </p:txBody>
      </p:sp>
      <p:sp>
        <p:nvSpPr>
          <p:cNvPr id="191" name="Google Shape;191;p18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6B6B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5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6B6B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3551850" y="2191500"/>
            <a:ext cx="5522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entury Gothic"/>
              <a:buNone/>
            </a:pPr>
            <a:r>
              <a:rPr lang="ko-KR" sz="12800" b="1" dirty="0" err="1"/>
              <a:t>Q</a:t>
            </a:r>
            <a:r>
              <a:rPr lang="ko-KR" sz="12800" b="1" dirty="0"/>
              <a:t> &amp; </a:t>
            </a:r>
            <a:r>
              <a:rPr lang="ko-KR" sz="12800" b="1" dirty="0" err="1"/>
              <a:t>A</a:t>
            </a:r>
            <a:endParaRPr sz="12800" b="1" i="0" dirty="0">
              <a:solidFill>
                <a:schemeClr val="dk2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5" name="Google Shape;205;p19">
            <a:hlinkClick r:id="" action="ppaction://noaction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6" name="Google Shape;206;p19"/>
          <p:cNvGrpSpPr/>
          <p:nvPr/>
        </p:nvGrpSpPr>
        <p:grpSpPr>
          <a:xfrm>
            <a:off x="170250" y="245375"/>
            <a:ext cx="5267325" cy="6547725"/>
            <a:chOff x="170250" y="245375"/>
            <a:chExt cx="5267325" cy="6547725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7">
              <a:alphaModFix/>
            </a:blip>
            <a:srcRect b="48274"/>
            <a:stretch/>
          </p:blipFill>
          <p:spPr>
            <a:xfrm>
              <a:off x="170250" y="245375"/>
              <a:ext cx="5267325" cy="304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7">
              <a:alphaModFix/>
            </a:blip>
            <a:srcRect t="64198"/>
            <a:stretch/>
          </p:blipFill>
          <p:spPr>
            <a:xfrm>
              <a:off x="170250" y="4685675"/>
              <a:ext cx="5267325" cy="210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19"/>
          <p:cNvSpPr/>
          <p:nvPr/>
        </p:nvSpPr>
        <p:spPr>
          <a:xfrm>
            <a:off x="10137400" y="5769900"/>
            <a:ext cx="1889700" cy="949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u="sng">
                <a:solidFill>
                  <a:srgbClr val="BEBEBE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https://github.com/patrick005/ProjectSecond/blob/observer/reference/database.md</a:t>
            </a:r>
            <a:endParaRPr>
              <a:solidFill>
                <a:srgbClr val="BEBEB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4644637" y="0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" y="1"/>
            <a:ext cx="4990911" cy="6858001"/>
          </a:xfrm>
          <a:custGeom>
            <a:avLst/>
            <a:gdLst/>
            <a:ahLst/>
            <a:cxnLst/>
            <a:rect l="l" t="t" r="r" b="b"/>
            <a:pathLst>
              <a:path w="4990911" h="6858001" extrusionOk="0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204109" y="1645920"/>
            <a:ext cx="5919503" cy="447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1828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ㆍ</a:t>
            </a:r>
            <a:r>
              <a:rPr lang="ko-KR" dirty="0"/>
              <a:t> 프로젝트 개요 및 목표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시스템 아키텍처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 </a:t>
            </a:r>
            <a:r>
              <a:rPr lang="ko-KR" dirty="0"/>
              <a:t>주요 컴포넌트 소개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dirty="0"/>
              <a:t> 핵심 기능 시연</a:t>
            </a:r>
            <a:endParaRPr dirty="0"/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/>
              <a:t> 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개발 과정 및 기술 스택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600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결론 및 향후 과제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  <a:p>
            <a:pPr marL="182880" lvl="0" indent="18288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b="1" dirty="0" err="1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ㆍ</a:t>
            </a:r>
            <a:r>
              <a:rPr lang="ko-KR" b="1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 </a:t>
            </a:r>
            <a:r>
              <a:rPr lang="ko-KR" dirty="0">
                <a:latin typeface="Adobe Arabic" panose="02040503050201020203" pitchFamily="18" charset="-78"/>
                <a:ea typeface="Arial"/>
                <a:cs typeface="Adobe Arabic" panose="02040503050201020203" pitchFamily="18" charset="-78"/>
                <a:sym typeface="Arial"/>
              </a:rPr>
              <a:t>Q&amp;A</a:t>
            </a:r>
            <a:endParaRPr dirty="0">
              <a:latin typeface="Adobe Arabic" panose="02040503050201020203" pitchFamily="18" charset="-78"/>
              <a:ea typeface="Arial"/>
              <a:cs typeface="Adobe Arabic" panose="02040503050201020203" pitchFamily="18" charset="-78"/>
              <a:sym typeface="Arial"/>
            </a:endParaRPr>
          </a:p>
        </p:txBody>
      </p:sp>
      <p:sp>
        <p:nvSpPr>
          <p:cNvPr id="49" name="Google Shape;49;p5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 및 목표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103312" y="2763520"/>
            <a:ext cx="8946541" cy="348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/>
              <a:t>프로젝트 개요: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* ZeroMQ를 활용한 실시간 멀티플레이어 대전 게임 시스템 개발</a:t>
            </a:r>
            <a:endParaRPr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* 클라이언트-서버 구조 기반의 분산 처리 시스템 구현</a:t>
            </a:r>
            <a:endParaRPr sz="21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* 게임 로직, GUI, DB, 클라이언트 간의 효율적인 통신 구축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주요 목표: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안정적인 ZMQ 기반의 통신 채널 확립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게임 로직의 중앙 집중식 관리 (`main.py`)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직관적인 게임 GUI 제공 (`gui.py`)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게임 결과의 영구적인 저장 (`db_manager.c`)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2100"/>
              <a:t>    * 다수 클라이언트 (`player.py`)의 원활한 접속 및 플레이 지원</a:t>
            </a:r>
            <a:endParaRPr sz="210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100"/>
          </a:p>
        </p:txBody>
      </p:sp>
      <p:sp>
        <p:nvSpPr>
          <p:cNvPr id="60" name="Google Shape;60;p6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69" name="Google Shape;69;p7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23" y="2625648"/>
            <a:ext cx="1980525" cy="1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5">
            <a:alphaModFix/>
          </a:blip>
          <a:srcRect t="5589" r="6985"/>
          <a:stretch/>
        </p:blipFill>
        <p:spPr>
          <a:xfrm rot="1097874" flipH="1">
            <a:off x="2951460" y="2421418"/>
            <a:ext cx="1993405" cy="202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24092">
            <a:off x="4812533" y="2525287"/>
            <a:ext cx="1673036" cy="16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 rotWithShape="1">
          <a:blip r:embed="rId7">
            <a:alphaModFix/>
          </a:blip>
          <a:srcRect l="17303" r="21271"/>
          <a:stretch/>
        </p:blipFill>
        <p:spPr>
          <a:xfrm>
            <a:off x="9474575" y="2603363"/>
            <a:ext cx="1603225" cy="181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8">
            <a:alphaModFix/>
          </a:blip>
          <a:srcRect t="-14508"/>
          <a:stretch/>
        </p:blipFill>
        <p:spPr>
          <a:xfrm>
            <a:off x="3477263" y="45476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7860" y="4437468"/>
            <a:ext cx="2748114" cy="23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0213" y="2327638"/>
            <a:ext cx="2363376" cy="236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entury Gothic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 및 기술 스택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ko-KR" alt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103312" y="452718"/>
            <a:ext cx="89475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Century Gothic"/>
              <a:buNone/>
            </a:pPr>
            <a:r>
              <a:rPr lang="ko-KR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 및 기술 스택</a:t>
            </a:r>
            <a:endParaRPr/>
          </a:p>
        </p:txBody>
      </p:sp>
      <p:sp>
        <p:nvSpPr>
          <p:cNvPr id="87" name="Google Shape;87;p8">
            <a:hlinkClick r:id="" action="ppaction://hlinkshowjump?jump=previousslide"/>
          </p:cNvPr>
          <p:cNvSpPr/>
          <p:nvPr/>
        </p:nvSpPr>
        <p:spPr>
          <a:xfrm>
            <a:off x="10437813" y="-1593"/>
            <a:ext cx="685800" cy="1143000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1757">
            <a:off x="8015881" y="3985449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775" y="3160525"/>
            <a:ext cx="1094900" cy="121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050" y="3047324"/>
            <a:ext cx="1306488" cy="1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3225" y="3006706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650" y="3006699"/>
            <a:ext cx="1396269" cy="12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4525" y="3008975"/>
            <a:ext cx="1179187" cy="12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0633" y="2964761"/>
            <a:ext cx="1306500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6070" y="2979931"/>
            <a:ext cx="1306500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10">
            <a:alphaModFix/>
          </a:blip>
          <a:srcRect l="20259" r="23242"/>
          <a:stretch/>
        </p:blipFill>
        <p:spPr>
          <a:xfrm>
            <a:off x="8866350" y="5586563"/>
            <a:ext cx="21849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69225" y="4546556"/>
            <a:ext cx="1179175" cy="118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CameraWebServer.ino</a:t>
            </a:r>
            <a:endParaRPr lang="en-US" altLang="ko-KR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5565" y="1070199"/>
            <a:ext cx="2349926" cy="2828615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6320" y="4011958"/>
            <a:ext cx="2320649" cy="273912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9459" y="1576073"/>
            <a:ext cx="2892166" cy="408408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4114" y="1164382"/>
            <a:ext cx="2825151" cy="2910503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34114" y="4130741"/>
            <a:ext cx="2391836" cy="265922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03233" y="1810367"/>
            <a:ext cx="2561564" cy="1124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PhotoController.java</a:t>
            </a:r>
            <a:endParaRPr lang="en-US" altLang="ko-KR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8246" y="1472934"/>
            <a:ext cx="4115900" cy="483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Photo.java</a:t>
            </a:r>
            <a:endParaRPr lang="en-US" altLang="ko-KR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1166" y="927989"/>
            <a:ext cx="5115639" cy="5696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 txBox="1">
            <a:spLocks noGrp="1"/>
          </p:cNvSpPr>
          <p:nvPr>
            <p:ph type="title" idx="0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/>
              <a:t>PhotoRequestDto.java</a:t>
            </a:r>
            <a:endParaRPr lang="ko-KR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2728" y="2369711"/>
            <a:ext cx="5194983" cy="27211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204</ep:Words>
  <ep:PresentationFormat>와이드스크린</ep:PresentationFormat>
  <ep:Paragraphs>112</ep:Paragraphs>
  <ep:Slides>19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Ion</vt:lpstr>
      <vt:lpstr>식물 생육 변화 사진 분석</vt:lpstr>
      <vt:lpstr>목차</vt:lpstr>
      <vt:lpstr>프로젝트 개요 및 목표</vt:lpstr>
      <vt:lpstr>개발 과정 및 기술 스택</vt:lpstr>
      <vt:lpstr>개발 과정 및 기술 스택</vt:lpstr>
      <vt:lpstr>CameraWebServer.ino</vt:lpstr>
      <vt:lpstr>PhotoController.java</vt:lpstr>
      <vt:lpstr>Photo.java</vt:lpstr>
      <vt:lpstr>PhotoRequestDto.java</vt:lpstr>
      <vt:lpstr>PhotoResponseDto.java</vt:lpstr>
      <vt:lpstr>PhotoRepository.java</vt:lpstr>
      <vt:lpstr>PhotoService.java</vt:lpstr>
      <vt:lpstr>app.py</vt:lpstr>
      <vt:lpstr>핵심 기능 시연</vt:lpstr>
      <vt:lpstr>결론 및 향후 과제</vt:lpstr>
      <vt:lpstr>Q &amp; A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MakerSpace</cp:lastModifiedBy>
  <dcterms:modified xsi:type="dcterms:W3CDTF">2025-09-22T09:33:03.149</dcterms:modified>
  <cp:revision>11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